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handoutMasterIdLst>
    <p:handoutMasterId r:id="rId17"/>
  </p:handoutMasterIdLst>
  <p:sldIdLst>
    <p:sldId id="266" r:id="rId2"/>
    <p:sldId id="256" r:id="rId3"/>
    <p:sldId id="267" r:id="rId4"/>
    <p:sldId id="271" r:id="rId5"/>
    <p:sldId id="274" r:id="rId6"/>
    <p:sldId id="260" r:id="rId7"/>
    <p:sldId id="270" r:id="rId8"/>
    <p:sldId id="275" r:id="rId9"/>
    <p:sldId id="262" r:id="rId10"/>
    <p:sldId id="261" r:id="rId11"/>
    <p:sldId id="276" r:id="rId12"/>
    <p:sldId id="263" r:id="rId13"/>
    <p:sldId id="264" r:id="rId14"/>
    <p:sldId id="269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2FB0B3"/>
    <a:srgbClr val="2A9FA2"/>
    <a:srgbClr val="73B4C8"/>
    <a:srgbClr val="7AB7C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9" autoAdjust="0"/>
    <p:restoredTop sz="94803" autoAdjust="0"/>
  </p:normalViewPr>
  <p:slideViewPr>
    <p:cSldViewPr>
      <p:cViewPr varScale="1">
        <p:scale>
          <a:sx n="65" d="100"/>
          <a:sy n="65" d="100"/>
        </p:scale>
        <p:origin x="-600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1" d="100"/>
          <a:sy n="81" d="100"/>
        </p:scale>
        <p:origin x="132" y="9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323FFA5F-0850-4818-A26D-6ED4661A3FFB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DCEECB9E-DB87-45A4-A12E-08C76C208F49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927FF2-1E3A-4CA1-8813-33BF2A2D3E1A}" type="datetimeFigureOut">
              <a:rPr lang="el-GR" smtClean="0"/>
              <a:pPr/>
              <a:t>3/12/2017</a:t>
            </a:fld>
            <a:endParaRPr lang="el-G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39E78B33-16AE-4C51-BC6C-2766F713A5D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3AD4A1FC-2A42-4F7A-8F85-B3D28C0B564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A0A57F-8C36-4075-B892-3577D8A8EAB2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66756322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κεφαλίδας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3" name="Θέση ημερομηνίας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D2DDB-5FFC-4B36-91D1-FED245A78186}" type="datetimeFigureOut">
              <a:rPr lang="el-GR" smtClean="0"/>
              <a:pPr/>
              <a:t>3/12/2017</a:t>
            </a:fld>
            <a:endParaRPr lang="el-GR"/>
          </a:p>
        </p:txBody>
      </p:sp>
      <p:sp>
        <p:nvSpPr>
          <p:cNvPr id="4" name="Θέση εικόνας διαφάνειας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l-GR"/>
          </a:p>
        </p:txBody>
      </p:sp>
      <p:sp>
        <p:nvSpPr>
          <p:cNvPr id="5" name="Θέση σημειώσεων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l-GR"/>
              <a:t>Επεξεργασία στυλ υποδείγματος κειμένου</a:t>
            </a:r>
          </a:p>
          <a:p>
            <a:pPr lvl="1"/>
            <a:r>
              <a:rPr lang="el-GR"/>
              <a:t>Δεύτερου επιπέδου</a:t>
            </a:r>
          </a:p>
          <a:p>
            <a:pPr lvl="2"/>
            <a:r>
              <a:rPr lang="el-GR"/>
              <a:t>Τρίτου επιπέδου</a:t>
            </a:r>
          </a:p>
          <a:p>
            <a:pPr lvl="3"/>
            <a:r>
              <a:rPr lang="el-GR"/>
              <a:t>Τέταρτου επιπέδου</a:t>
            </a:r>
          </a:p>
          <a:p>
            <a:pPr lvl="4"/>
            <a:r>
              <a:rPr lang="el-GR"/>
              <a:t>Πέμπτου επιπέδου</a:t>
            </a:r>
          </a:p>
        </p:txBody>
      </p:sp>
      <p:sp>
        <p:nvSpPr>
          <p:cNvPr id="6" name="Θέση υποσέλιδου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l-GR"/>
          </a:p>
        </p:txBody>
      </p:sp>
      <p:sp>
        <p:nvSpPr>
          <p:cNvPr id="7" name="Θέση αριθμού διαφάνειας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70AE4D0-351B-47AB-BC1E-0F2D2B413F1E}" type="slidenum">
              <a:rPr lang="el-GR" smtClean="0"/>
              <a:pPr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27633004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AE4D0-351B-47AB-BC1E-0F2D2B413F1E}" type="slidenum">
              <a:rPr lang="el-GR" smtClean="0"/>
              <a:pPr/>
              <a:t>11</a:t>
            </a:fld>
            <a:endParaRPr lang="el-G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εικόνας διαφάνειας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Θέση σημειώσεων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sz="1200" b="1" dirty="0">
                <a:solidFill>
                  <a:srgbClr val="4A452A"/>
                </a:solidFill>
              </a:rPr>
              <a:t>Alexis </a:t>
            </a:r>
            <a:r>
              <a:rPr lang="en-GB" sz="1200" b="1" dirty="0" err="1">
                <a:solidFill>
                  <a:srgbClr val="4A452A"/>
                </a:solidFill>
              </a:rPr>
              <a:t>Daras</a:t>
            </a:r>
            <a:r>
              <a:rPr lang="en-GB" sz="1200" dirty="0">
                <a:solidFill>
                  <a:srgbClr val="4A452A"/>
                </a:solidFill>
              </a:rPr>
              <a:t>, Member of the Board of EBA, Leader and Inventor of the Project, graduate in International Relations &amp; Interpretation (FR), Consultant for Tour Operators, Program Director for Yachts, Cruises &amp; River Cruises</a:t>
            </a:r>
          </a:p>
          <a:p>
            <a:endParaRPr lang="el-GR" dirty="0"/>
          </a:p>
        </p:txBody>
      </p:sp>
      <p:sp>
        <p:nvSpPr>
          <p:cNvPr id="4" name="Θέση αριθμού διαφάνειας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AE4D0-351B-47AB-BC1E-0F2D2B413F1E}" type="slidenum">
              <a:rPr lang="el-GR" smtClean="0"/>
              <a:pPr/>
              <a:t>14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xmlns="" val="3543233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smtClean="0"/>
              <a:t>4/12/2017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18B17B4-3E1C-4EAB-82CA-A1F4DF52947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981816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40663108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585192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xmlns="" val="10326491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xmlns="" val="35204257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2197367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4/12/2017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pic>
        <p:nvPicPr>
          <p:cNvPr id="7" name="Picture 6" descr="BG Logo.eps"/>
          <p:cNvPicPr>
            <a:picLocks noChangeAspect="1"/>
          </p:cNvPicPr>
          <p:nvPr userDrawn="1"/>
        </p:nvPicPr>
        <p:blipFill>
          <a:blip r:embed="rId8" cstate="print"/>
          <a:stretch>
            <a:fillRect/>
          </a:stretch>
        </p:blipFill>
        <p:spPr>
          <a:xfrm>
            <a:off x="6324600" y="6248400"/>
            <a:ext cx="2400300" cy="400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5198636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3" r:id="rId4"/>
    <p:sldLayoutId id="2147483654" r:id="rId5"/>
    <p:sldLayoutId id="2147483655" r:id="rId6"/>
  </p:sldLayoutIdLst>
  <p:hf hdr="0" ftr="0"/>
  <p:txStyles>
    <p:titleStyle>
      <a:lvl1pPr algn="ctr" defTabSz="914400" rtl="0" eaLnBrk="1" latinLnBrk="0" hangingPunct="1">
        <a:spcBef>
          <a:spcPct val="0"/>
        </a:spcBef>
        <a:buNone/>
        <a:defRPr sz="4000" kern="1200">
          <a:solidFill>
            <a:schemeClr val="tx1"/>
          </a:solidFill>
          <a:latin typeface="Verdana"/>
          <a:ea typeface="+mj-ea"/>
          <a:cs typeface="Verdana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9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Εικόνα 10">
            <a:extLst>
              <a:ext uri="{FF2B5EF4-FFF2-40B4-BE49-F238E27FC236}">
                <a16:creationId xmlns:a16="http://schemas.microsoft.com/office/drawing/2014/main" xmlns="" id="{BB4A78A0-4A00-4D22-BCE4-CDBF3376C682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rcRect b="-6186"/>
          <a:stretch>
            <a:fillRect/>
          </a:stretch>
        </p:blipFill>
        <p:spPr>
          <a:xfrm>
            <a:off x="0" y="0"/>
            <a:ext cx="9956800" cy="7467600"/>
          </a:xfrm>
          <a:prstGeom prst="rect">
            <a:avLst/>
          </a:prstGeom>
        </p:spPr>
      </p:pic>
      <p:pic>
        <p:nvPicPr>
          <p:cNvPr id="5" name="Picture 2" descr="C:\Users\Theo\Desktop\logo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84892" y="2640178"/>
            <a:ext cx="3755801" cy="619088"/>
          </a:xfrm>
          <a:prstGeom prst="rect">
            <a:avLst/>
          </a:prstGeom>
          <a:noFill/>
        </p:spPr>
      </p:pic>
      <p:sp>
        <p:nvSpPr>
          <p:cNvPr id="7" name="Content Placeholder 2"/>
          <p:cNvSpPr txBox="1">
            <a:spLocks/>
          </p:cNvSpPr>
          <p:nvPr/>
        </p:nvSpPr>
        <p:spPr>
          <a:xfrm>
            <a:off x="173440" y="3930958"/>
            <a:ext cx="5274323" cy="1695824"/>
          </a:xfrm>
          <a:prstGeom prst="rect">
            <a:avLst/>
          </a:prstGeom>
          <a:solidFill>
            <a:schemeClr val="accent1">
              <a:alpha val="54000"/>
            </a:schemeClr>
          </a:solidFill>
        </p:spPr>
        <p:txBody>
          <a:bodyPr vert="horz" lIns="91440" tIns="45720" rIns="91440" bIns="45720" rtlCol="0">
            <a:noAutofit/>
          </a:bodyPr>
          <a:lstStyle>
            <a:lvl1pPr marL="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buFont typeface="Wingdings" charset="2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buFont typeface="Arial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 fontAlgn="base"/>
            <a:r>
              <a:rPr lang="en-US" sz="2400" b="1" dirty="0">
                <a:solidFill>
                  <a:schemeClr val="bg1"/>
                </a:solidFill>
              </a:rPr>
              <a:t>Blue Growth aims to inspire and help young entrepreneurs realize their innovative concepts relating to marine and freshwater resources.</a:t>
            </a:r>
          </a:p>
          <a:p>
            <a:pPr algn="just" fontAlgn="base"/>
            <a:r>
              <a:rPr lang="en-US" sz="4000" dirty="0"/>
              <a:t/>
            </a:r>
            <a:br>
              <a:rPr lang="en-US" sz="4000" dirty="0"/>
            </a:br>
            <a:endParaRPr lang="en-US" sz="4000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F942ED27-5FF6-419B-AEA1-16E30655CD60}"/>
              </a:ext>
            </a:extLst>
          </p:cNvPr>
          <p:cNvSpPr txBox="1"/>
          <p:nvPr/>
        </p:nvSpPr>
        <p:spPr>
          <a:xfrm>
            <a:off x="97241" y="482593"/>
            <a:ext cx="8970559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800" b="1" dirty="0">
                <a:solidFill>
                  <a:srgbClr val="0070C0"/>
                </a:solidFill>
              </a:rPr>
              <a:t>EBA’s e-Penteconter</a:t>
            </a:r>
          </a:p>
          <a:p>
            <a:pPr algn="ctr"/>
            <a:r>
              <a:rPr lang="en-GB" sz="2400" b="1" dirty="0">
                <a:solidFill>
                  <a:schemeClr val="bg1"/>
                </a:solidFill>
              </a:rPr>
              <a:t>Inspired by the Antiquity to Face </a:t>
            </a:r>
            <a:r>
              <a:rPr lang="en-GB" sz="2400" b="1" dirty="0" smtClean="0">
                <a:solidFill>
                  <a:schemeClr val="bg1"/>
                </a:solidFill>
              </a:rPr>
              <a:t>Today’s </a:t>
            </a:r>
            <a:r>
              <a:rPr lang="en-GB" sz="2400" b="1" dirty="0">
                <a:solidFill>
                  <a:schemeClr val="bg1"/>
                </a:solidFill>
              </a:rPr>
              <a:t>Environmental </a:t>
            </a:r>
            <a:r>
              <a:rPr lang="en-GB" sz="2400" b="1" dirty="0" smtClean="0">
                <a:solidFill>
                  <a:schemeClr val="bg1"/>
                </a:solidFill>
              </a:rPr>
              <a:t>Challenges</a:t>
            </a:r>
            <a:endParaRPr lang="el-GR" sz="2400" b="1" dirty="0">
              <a:solidFill>
                <a:schemeClr val="bg1"/>
              </a:solidFill>
            </a:endParaRPr>
          </a:p>
        </p:txBody>
      </p:sp>
      <p:pic>
        <p:nvPicPr>
          <p:cNvPr id="8" name="Εικόνα 7">
            <a:extLst>
              <a:ext uri="{FF2B5EF4-FFF2-40B4-BE49-F238E27FC236}">
                <a16:creationId xmlns:a16="http://schemas.microsoft.com/office/drawing/2014/main" xmlns="" id="{8C22FE5F-F10B-4E5E-99CF-1648E65D3C75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b="7692"/>
          <a:stretch>
            <a:fillRect/>
          </a:stretch>
        </p:blipFill>
        <p:spPr>
          <a:xfrm>
            <a:off x="0" y="0"/>
            <a:ext cx="1193223" cy="9144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7699464" y="6397823"/>
            <a:ext cx="1329210" cy="338554"/>
          </a:xfrm>
          <a:prstGeom prst="rect">
            <a:avLst/>
          </a:prstGeom>
          <a:solidFill>
            <a:schemeClr val="accent1">
              <a:lumMod val="20000"/>
              <a:lumOff val="80000"/>
              <a:alpha val="40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600" b="1" dirty="0" smtClean="0">
                <a:solidFill>
                  <a:schemeClr val="bg1"/>
                </a:solidFill>
                <a:latin typeface="Lucida Sans" pitchFamily="34" charset="0"/>
              </a:rPr>
              <a:t>4/12/2017</a:t>
            </a:r>
            <a:endParaRPr lang="en-US" sz="1600" b="1" dirty="0">
              <a:solidFill>
                <a:schemeClr val="bg1"/>
              </a:solidFill>
              <a:latin typeface="Lucida Sans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67217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447800" y="609600"/>
            <a:ext cx="6248400" cy="1143000"/>
          </a:xfrm>
        </p:spPr>
        <p:txBody>
          <a:bodyPr>
            <a:normAutofit/>
          </a:bodyPr>
          <a:lstStyle/>
          <a:p>
            <a:r>
              <a:rPr lang="en-GB" sz="3200" b="1" dirty="0" smtClean="0">
                <a:solidFill>
                  <a:srgbClr val="2FB0B3"/>
                </a:solidFill>
                <a:latin typeface="Lucida Sans" pitchFamily="34" charset="0"/>
              </a:rPr>
              <a:t>Electric Boat </a:t>
            </a:r>
            <a:r>
              <a:rPr lang="en-GB" sz="3200" b="1" dirty="0">
                <a:solidFill>
                  <a:srgbClr val="2FB0B3"/>
                </a:solidFill>
                <a:latin typeface="Lucida Sans" pitchFamily="34" charset="0"/>
              </a:rPr>
              <a:t>Association </a:t>
            </a:r>
            <a:r>
              <a:rPr lang="en-GB" sz="3200" b="1" dirty="0" smtClean="0">
                <a:solidFill>
                  <a:srgbClr val="2FB0B3"/>
                </a:solidFill>
                <a:latin typeface="Lucida Sans" pitchFamily="34" charset="0"/>
              </a:rPr>
              <a:t/>
            </a:r>
            <a:br>
              <a:rPr lang="en-GB" sz="3200" b="1" dirty="0" smtClean="0">
                <a:solidFill>
                  <a:srgbClr val="2FB0B3"/>
                </a:solidFill>
                <a:latin typeface="Lucida Sans" pitchFamily="34" charset="0"/>
              </a:rPr>
            </a:br>
            <a:r>
              <a:rPr lang="en-GB" sz="3200" b="1" dirty="0" smtClean="0">
                <a:solidFill>
                  <a:srgbClr val="2FB0B3"/>
                </a:solidFill>
                <a:latin typeface="Lucida Sans" pitchFamily="34" charset="0"/>
              </a:rPr>
              <a:t>of Greece</a:t>
            </a:r>
            <a:endParaRPr lang="en-US" sz="3200" b="1" dirty="0">
              <a:solidFill>
                <a:srgbClr val="2FB0B3"/>
              </a:solidFill>
              <a:latin typeface="Lucida Sans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762000" y="1905000"/>
            <a:ext cx="7467600" cy="44958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SzPct val="150000"/>
              <a:buNone/>
            </a:pP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Non-profit 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organisation, </a:t>
            </a:r>
            <a:r>
              <a:rPr 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founded in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2016 to: </a:t>
            </a:r>
            <a:endParaRPr lang="en-US" sz="2000" b="1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Promote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the development of </a:t>
            </a: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electric 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b</a:t>
            </a: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oating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in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Greece at local, regional, national, EU and international levels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Promote either electrically driven or hybrid boats and ships, using </a:t>
            </a: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sustainable energy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resources thus </a:t>
            </a: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protecting the environment</a:t>
            </a:r>
            <a:endParaRPr lang="en-GB" sz="2000" b="1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Establish a </a:t>
            </a: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network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 that connects all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those having an interest in electric boating: manufacturers, boat owners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and EBA’s partners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9456E04B-DD48-4450-8535-DFA921FF47C3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15" y="0"/>
            <a:ext cx="1612485" cy="133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88437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524000" y="533400"/>
            <a:ext cx="6096000" cy="10668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EBA</a:t>
            </a:r>
            <a:r>
              <a:rPr lang="el-GR" sz="3200" b="1" dirty="0">
                <a:solidFill>
                  <a:srgbClr val="2FB0B3"/>
                </a:solidFill>
              </a:rPr>
              <a:t>’</a:t>
            </a:r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s Members </a:t>
            </a:r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  <a:t/>
            </a:r>
            <a:b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</a:br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  <a:t>&amp; Partners</a:t>
            </a:r>
            <a:endParaRPr lang="en-US" sz="3200" b="1" dirty="0">
              <a:solidFill>
                <a:srgbClr val="2FB0B3"/>
              </a:solidFill>
              <a:latin typeface="Lucida Sans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4525963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en-GB" sz="2000" b="1" dirty="0">
              <a:solidFill>
                <a:srgbClr val="4A452A"/>
              </a:solidFill>
            </a:endParaRPr>
          </a:p>
          <a:p>
            <a:endParaRPr lang="en-GB" sz="2000" b="1" dirty="0">
              <a:solidFill>
                <a:srgbClr val="4A452A"/>
              </a:solidFill>
            </a:endParaRPr>
          </a:p>
        </p:txBody>
      </p:sp>
      <p:pic>
        <p:nvPicPr>
          <p:cNvPr id="2" name="Εικόνα 1">
            <a:extLst>
              <a:ext uri="{FF2B5EF4-FFF2-40B4-BE49-F238E27FC236}">
                <a16:creationId xmlns:a16="http://schemas.microsoft.com/office/drawing/2014/main" xmlns="" id="{7D7ADB22-1553-4E29-A182-2D0282E71A7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8200" y="2152650"/>
            <a:ext cx="2404533" cy="1352550"/>
          </a:xfrm>
          <a:prstGeom prst="rect">
            <a:avLst/>
          </a:prstGeom>
        </p:spPr>
      </p:pic>
      <p:pic>
        <p:nvPicPr>
          <p:cNvPr id="3" name="Εικόνα 2">
            <a:extLst>
              <a:ext uri="{FF2B5EF4-FFF2-40B4-BE49-F238E27FC236}">
                <a16:creationId xmlns:a16="http://schemas.microsoft.com/office/drawing/2014/main" xmlns="" id="{FB8D60D3-1DFC-46B2-9772-9A121538841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409950" y="2066925"/>
            <a:ext cx="2381250" cy="1514475"/>
          </a:xfrm>
          <a:prstGeom prst="rect">
            <a:avLst/>
          </a:prstGeom>
        </p:spPr>
      </p:pic>
      <p:pic>
        <p:nvPicPr>
          <p:cNvPr id="6" name="Εικόνα 5">
            <a:extLst>
              <a:ext uri="{FF2B5EF4-FFF2-40B4-BE49-F238E27FC236}">
                <a16:creationId xmlns:a16="http://schemas.microsoft.com/office/drawing/2014/main" xmlns="" id="{7BB58339-A15B-4745-A372-60F3CAB47E38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43600" y="2307270"/>
            <a:ext cx="2381251" cy="165513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xmlns="" id="{B2D9B2B1-EA33-435C-A54B-84B25DF2F49D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62000" y="4000500"/>
            <a:ext cx="2114550" cy="1028700"/>
          </a:xfrm>
          <a:prstGeom prst="rect">
            <a:avLst/>
          </a:prstGeom>
        </p:spPr>
      </p:pic>
      <p:pic>
        <p:nvPicPr>
          <p:cNvPr id="8" name="Εικόνα 7">
            <a:extLst>
              <a:ext uri="{FF2B5EF4-FFF2-40B4-BE49-F238E27FC236}">
                <a16:creationId xmlns:a16="http://schemas.microsoft.com/office/drawing/2014/main" xmlns="" id="{3DF4E2B3-18DE-4940-8F05-21E36EFE07C2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790950" y="3601021"/>
            <a:ext cx="1619250" cy="1428179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xmlns="" id="{896D0565-9AC2-4F04-B11A-E1B68C1B8142}"/>
              </a:ext>
            </a:extLst>
          </p:cNvPr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019800" y="4038600"/>
            <a:ext cx="1905000" cy="1219200"/>
          </a:xfrm>
          <a:prstGeom prst="rect">
            <a:avLst/>
          </a:prstGeom>
        </p:spPr>
      </p:pic>
      <p:pic>
        <p:nvPicPr>
          <p:cNvPr id="10" name="Εικόνα 9">
            <a:extLst>
              <a:ext uri="{FF2B5EF4-FFF2-40B4-BE49-F238E27FC236}">
                <a16:creationId xmlns:a16="http://schemas.microsoft.com/office/drawing/2014/main" xmlns="" id="{D7FB0798-CAE6-49C7-8ECD-3CBDE9E4EEB2}"/>
              </a:ext>
            </a:extLst>
          </p:cNvPr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71900" y="5124450"/>
            <a:ext cx="1714500" cy="1200150"/>
          </a:xfrm>
          <a:prstGeom prst="rect">
            <a:avLst/>
          </a:prstGeom>
        </p:spPr>
      </p:pic>
      <p:pic>
        <p:nvPicPr>
          <p:cNvPr id="11" name="Εικόνα 10">
            <a:extLst>
              <a:ext uri="{FF2B5EF4-FFF2-40B4-BE49-F238E27FC236}">
                <a16:creationId xmlns:a16="http://schemas.microsoft.com/office/drawing/2014/main" xmlns="" id="{57BD5014-59D3-4295-9557-3E01E05A2E85}"/>
              </a:ext>
            </a:extLst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3915" y="0"/>
            <a:ext cx="1612485" cy="133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29317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0800" y="381000"/>
            <a:ext cx="3962400" cy="9445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The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153400" cy="4114800"/>
          </a:xfrm>
        </p:spPr>
        <p:txBody>
          <a:bodyPr>
            <a:normAutofit/>
          </a:bodyPr>
          <a:lstStyle/>
          <a:p>
            <a:pPr marL="457200" lvl="1" indent="0">
              <a:spcBef>
                <a:spcPts val="600"/>
              </a:spcBef>
              <a:spcAft>
                <a:spcPts val="600"/>
              </a:spcAft>
              <a:buSzPct val="150000"/>
              <a:buNone/>
            </a:pP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The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pain point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addressed by the association: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In Greece, the </a:t>
            </a: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green technologies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are still generally perceived as too complex and costly to be used 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No electric boats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and ships built, sailing or even allowed to sail in Greek waters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SzPct val="150000"/>
              <a:buNone/>
            </a:pP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  <a:p>
            <a:pPr marL="457200" lvl="1" indent="0">
              <a:spcBef>
                <a:spcPts val="600"/>
              </a:spcBef>
              <a:spcAft>
                <a:spcPts val="600"/>
              </a:spcAft>
              <a:buSzPct val="150000"/>
              <a:buNone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Why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  <a:ea typeface="Verdana" pitchFamily="34" charset="0"/>
                <a:cs typeface="Verdana" pitchFamily="34" charset="0"/>
              </a:rPr>
              <a:t>are current solutions inadequate?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U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No convincing example 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of the use of green technologies to power boats exists in Greece</a:t>
            </a:r>
          </a:p>
          <a:p>
            <a:pPr lvl="1"/>
            <a:endParaRPr lang="en-US" sz="2400" dirty="0">
              <a:solidFill>
                <a:srgbClr val="595959"/>
              </a:solidFill>
              <a:latin typeface="Lucida Sans" pitchFamily="34" charset="0"/>
              <a:ea typeface="Verdana" pitchFamily="34" charset="0"/>
              <a:cs typeface="Verdana" pitchFamily="34" charset="0"/>
            </a:endParaRPr>
          </a:p>
        </p:txBody>
      </p:sp>
      <p:pic>
        <p:nvPicPr>
          <p:cNvPr id="4" name="Εικόνα 10">
            <a:extLst>
              <a:ext uri="{FF2B5EF4-FFF2-40B4-BE49-F238E27FC236}">
                <a16:creationId xmlns:a16="http://schemas.microsoft.com/office/drawing/2014/main" xmlns="" id="{57BD5014-59D3-4295-9557-3E01E05A2E8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915" y="0"/>
            <a:ext cx="1612485" cy="13391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39678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Nathalie\Desktop\ep.jpg"/>
          <p:cNvPicPr>
            <a:picLocks noChangeAspect="1" noChangeArrowheads="1"/>
          </p:cNvPicPr>
          <p:nvPr/>
        </p:nvPicPr>
        <p:blipFill>
          <a:blip r:embed="rId2" cstate="print"/>
          <a:srcRect l="2679" t="12999" r="4464" b="14782"/>
          <a:stretch>
            <a:fillRect/>
          </a:stretch>
        </p:blipFill>
        <p:spPr bwMode="auto">
          <a:xfrm>
            <a:off x="609600" y="1905000"/>
            <a:ext cx="7772400" cy="3736731"/>
          </a:xfrm>
          <a:prstGeom prst="rect">
            <a:avLst/>
          </a:prstGeom>
          <a:noFill/>
        </p:spPr>
      </p:pic>
      <p:sp>
        <p:nvSpPr>
          <p:cNvPr id="5" name="Rectangle 4"/>
          <p:cNvSpPr/>
          <p:nvPr/>
        </p:nvSpPr>
        <p:spPr>
          <a:xfrm>
            <a:off x="2496780" y="609600"/>
            <a:ext cx="4137672" cy="126188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Lucida Sans" pitchFamily="34" charset="0"/>
              </a:rPr>
              <a:t>The Solution</a:t>
            </a:r>
          </a:p>
          <a:p>
            <a:pPr algn="ctr"/>
            <a:r>
              <a:rPr lang="en-US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Lucida Sans" pitchFamily="34" charset="0"/>
              </a:rPr>
              <a:t>e-</a:t>
            </a:r>
            <a:r>
              <a:rPr lang="en-US" sz="44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  <a:latin typeface="Lucida Sans" pitchFamily="34" charset="0"/>
              </a:rPr>
              <a:t>Penteconter</a:t>
            </a:r>
            <a:endParaRPr lang="en-US" sz="4400" b="1" dirty="0">
              <a:solidFill>
                <a:schemeClr val="tx2">
                  <a:lumMod val="60000"/>
                  <a:lumOff val="40000"/>
                </a:schemeClr>
              </a:solidFill>
              <a:latin typeface="Lucida Sans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33400" y="54864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2400" b="1" spc="-1" dirty="0" smtClean="0">
                <a:solidFill>
                  <a:schemeClr val="tx2">
                    <a:lumMod val="60000"/>
                    <a:lumOff val="40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A new type of boat, inspired by the Antiquity </a:t>
            </a:r>
          </a:p>
          <a:p>
            <a:pPr lvl="0" algn="ctr"/>
            <a:r>
              <a:rPr lang="en-US" sz="2400" b="1" spc="-1" dirty="0" smtClean="0">
                <a:solidFill>
                  <a:schemeClr val="tx2">
                    <a:lumMod val="60000"/>
                    <a:lumOff val="40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to face today’s environmental challenges</a:t>
            </a:r>
            <a:endParaRPr lang="en-US" sz="2400" b="1" spc="-1" dirty="0">
              <a:solidFill>
                <a:schemeClr val="tx2">
                  <a:lumMod val="60000"/>
                  <a:lumOff val="40000"/>
                </a:schemeClr>
              </a:solidFill>
              <a:uFill>
                <a:solidFill>
                  <a:srgbClr val="FFFFFF"/>
                </a:solidFill>
              </a:uFill>
              <a:latin typeface="Lucida Sans" pitchFamily="34" charset="0"/>
              <a:ea typeface="DejaVu San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533400"/>
            <a:ext cx="4343400" cy="6096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  <a:t>The </a:t>
            </a:r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e-Penteconter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371600"/>
            <a:ext cx="7848600" cy="5257800"/>
          </a:xfrm>
        </p:spPr>
        <p:txBody>
          <a:bodyPr>
            <a:noAutofit/>
          </a:bodyPr>
          <a:lstStyle/>
          <a:p>
            <a:pPr marL="0" lvl="0" indent="0">
              <a:lnSpc>
                <a:spcPct val="120000"/>
              </a:lnSpc>
              <a:spcBef>
                <a:spcPts val="600"/>
              </a:spcBef>
              <a:spcAft>
                <a:spcPts val="600"/>
              </a:spcAft>
              <a:buSzPct val="150000"/>
            </a:pPr>
            <a:endParaRPr lang="en-US" sz="2000" spc="-1" dirty="0">
              <a:solidFill>
                <a:srgbClr val="595959"/>
              </a:solidFill>
              <a:uFill>
                <a:solidFill>
                  <a:srgbClr val="FFFFFF"/>
                </a:solidFill>
              </a:uFill>
              <a:latin typeface="Lucida Sans" pitchFamily="34" charset="0"/>
              <a:ea typeface="DejaVu Sans"/>
            </a:endParaRP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Inspired by an </a:t>
            </a: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ancient Greek 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sail boat of the 7</a:t>
            </a:r>
            <a:r>
              <a:rPr lang="en-US" sz="2000" spc="-1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th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 century BC with 50 rowers: 25 port, 25 starboard</a:t>
            </a:r>
          </a:p>
          <a:p>
            <a:pPr>
              <a:spcBef>
                <a:spcPts val="600"/>
              </a:spcBef>
              <a:buSzPct val="100000"/>
              <a:buFont typeface="Calibri" pitchFamily="34" charset="0"/>
              <a:buChar char="●"/>
            </a:pP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Will be built </a:t>
            </a:r>
            <a:r>
              <a:rPr lang="en-US" sz="2000" spc="-1" dirty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with light materials:</a:t>
            </a:r>
            <a:r>
              <a:rPr lang="en-US" sz="2000" spc="-1" dirty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</a:rPr>
              <a:t> </a:t>
            </a:r>
            <a:endParaRPr lang="en-US" sz="2000" spc="-1" dirty="0" smtClean="0">
              <a:solidFill>
                <a:schemeClr val="tx1">
                  <a:lumMod val="65000"/>
                  <a:lumOff val="35000"/>
                </a:schemeClr>
              </a:solidFill>
              <a:uFill>
                <a:solidFill>
                  <a:srgbClr val="FFFFFF"/>
                </a:solidFill>
              </a:uFill>
              <a:latin typeface="Lucida Sans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-"/>
            </a:pP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Carbon Fiber</a:t>
            </a:r>
            <a:endParaRPr lang="en-US" sz="2000" b="1" spc="-1" dirty="0">
              <a:solidFill>
                <a:schemeClr val="tx1">
                  <a:lumMod val="65000"/>
                  <a:lumOff val="35000"/>
                </a:schemeClr>
              </a:solidFill>
              <a:uFill>
                <a:solidFill>
                  <a:srgbClr val="FFFFFF"/>
                </a:solidFill>
              </a:uFill>
              <a:latin typeface="Lucida Sans" pitchFamily="34" charset="0"/>
            </a:endParaRPr>
          </a:p>
          <a:p>
            <a:pPr>
              <a:spcBef>
                <a:spcPts val="600"/>
              </a:spcBef>
              <a:buSzPct val="100000"/>
              <a:buFont typeface="Calibri" pitchFamily="34" charset="0"/>
              <a:buChar char="●"/>
            </a:pP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Completely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 </a:t>
            </a: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autonomous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, powered with:</a:t>
            </a: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Solar Panels</a:t>
            </a: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Solar Sail</a:t>
            </a:r>
            <a:endParaRPr lang="en-US" sz="2000" b="1" spc="-1" dirty="0" smtClean="0">
              <a:solidFill>
                <a:schemeClr val="tx1">
                  <a:lumMod val="65000"/>
                  <a:lumOff val="35000"/>
                </a:schemeClr>
              </a:solidFill>
              <a:uFill>
                <a:solidFill>
                  <a:srgbClr val="FFFFFF"/>
                </a:solidFill>
              </a:uFill>
              <a:latin typeface="Lucida Sans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-"/>
            </a:pP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Electric Engine &amp; Batteries 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using </a:t>
            </a: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Solar Energy 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and </a:t>
            </a: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Kinetic Power 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provided by the manpower (50 rowers)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A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 potentially ideal </a:t>
            </a: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Flagship</a:t>
            </a:r>
            <a:r>
              <a:rPr lang="en-US" sz="2000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 to Celebrate the 2500 years of the </a:t>
            </a:r>
            <a:r>
              <a:rPr lang="en-US" sz="2000" b="1" spc="-1" dirty="0" smtClean="0">
                <a:solidFill>
                  <a:schemeClr val="tx1">
                    <a:lumMod val="65000"/>
                    <a:lumOff val="35000"/>
                  </a:schemeClr>
                </a:solidFill>
                <a:uFill>
                  <a:solidFill>
                    <a:srgbClr val="FFFFFF"/>
                  </a:solidFill>
                </a:uFill>
                <a:latin typeface="Lucida Sans" pitchFamily="34" charset="0"/>
                <a:ea typeface="DejaVu Sans"/>
              </a:rPr>
              <a:t>Battle of Salamis</a:t>
            </a:r>
          </a:p>
        </p:txBody>
      </p:sp>
      <p:pic>
        <p:nvPicPr>
          <p:cNvPr id="7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084" y="0"/>
            <a:ext cx="2092448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01500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8800" y="274638"/>
            <a:ext cx="5943600" cy="1143000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  <a:t>… more </a:t>
            </a:r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than </a:t>
            </a:r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  <a:t>an </a:t>
            </a:r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idea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8001000" cy="4648200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  <a:buSzPct val="100000"/>
              <a:buFont typeface="Calibri" pitchFamily="34" charset="0"/>
              <a:buChar char="●"/>
            </a:pP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The e-Penteconter 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was selected 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by the </a:t>
            </a:r>
            <a:r>
              <a:rPr lang="en-GB" sz="2000" b="1" dirty="0">
                <a:solidFill>
                  <a:srgbClr val="595959"/>
                </a:solidFill>
                <a:latin typeface="Lucida Sans" pitchFamily="34" charset="0"/>
              </a:rPr>
              <a:t>SMILIES project 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of 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EU MED 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program as its Flagship pilot 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in partnership with:</a:t>
            </a:r>
            <a:endParaRPr lang="en-GB" sz="2000" dirty="0">
              <a:solidFill>
                <a:srgbClr val="595959"/>
              </a:solidFill>
              <a:latin typeface="Lucida Sans" pitchFamily="34" charset="0"/>
            </a:endParaRP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The </a:t>
            </a:r>
            <a:r>
              <a:rPr lang="en-GB" sz="2000" b="1" dirty="0">
                <a:solidFill>
                  <a:srgbClr val="595959"/>
                </a:solidFill>
                <a:latin typeface="Lucida Sans" pitchFamily="34" charset="0"/>
              </a:rPr>
              <a:t>Aegean University’s 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Industrial Design 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Dept 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in Syros </a:t>
            </a: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The incubator ARCA of the </a:t>
            </a:r>
            <a:r>
              <a:rPr lang="en-GB" sz="2000" b="1" dirty="0">
                <a:solidFill>
                  <a:srgbClr val="595959"/>
                </a:solidFill>
                <a:latin typeface="Lucida Sans" pitchFamily="34" charset="0"/>
              </a:rPr>
              <a:t>University of Palermo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. 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It has been 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recognized 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as </a:t>
            </a:r>
            <a:r>
              <a:rPr lang="en-GB" sz="2000" b="1" dirty="0" smtClean="0">
                <a:solidFill>
                  <a:srgbClr val="595959"/>
                </a:solidFill>
                <a:latin typeface="Lucida Sans" pitchFamily="34" charset="0"/>
              </a:rPr>
              <a:t>the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 </a:t>
            </a:r>
            <a:r>
              <a:rPr lang="en-GB" sz="2000" b="1" dirty="0">
                <a:solidFill>
                  <a:srgbClr val="595959"/>
                </a:solidFill>
                <a:latin typeface="Lucida Sans" pitchFamily="34" charset="0"/>
              </a:rPr>
              <a:t>best </a:t>
            </a:r>
            <a:r>
              <a:rPr lang="en-GB" sz="2000" b="1" dirty="0" smtClean="0">
                <a:solidFill>
                  <a:srgbClr val="595959"/>
                </a:solidFill>
                <a:latin typeface="Lucida Sans" pitchFamily="34" charset="0"/>
              </a:rPr>
              <a:t>practice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 by </a:t>
            </a:r>
            <a:r>
              <a:rPr lang="en-GB" sz="2000" b="1" dirty="0" smtClean="0">
                <a:solidFill>
                  <a:srgbClr val="595959"/>
                </a:solidFill>
                <a:latin typeface="Lucida Sans" pitchFamily="34" charset="0"/>
              </a:rPr>
              <a:t>Creative MED project 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for its innovative </a:t>
            </a:r>
            <a:r>
              <a:rPr lang="en-GB" sz="2000" dirty="0">
                <a:solidFill>
                  <a:srgbClr val="595959"/>
                </a:solidFill>
                <a:latin typeface="Lucida Sans" pitchFamily="34" charset="0"/>
              </a:rPr>
              <a:t>potential in the Mediterranean 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area</a:t>
            </a:r>
          </a:p>
          <a:p>
            <a:pPr>
              <a:spcBef>
                <a:spcPts val="600"/>
              </a:spcBef>
              <a:buSzPct val="100000"/>
              <a:buFont typeface="Calibri" pitchFamily="34" charset="0"/>
              <a:buChar char="●"/>
            </a:pPr>
            <a:r>
              <a:rPr lang="en-US" sz="2000" dirty="0" smtClean="0">
                <a:solidFill>
                  <a:srgbClr val="595959"/>
                </a:solidFill>
                <a:latin typeface="Lucida Sans" pitchFamily="34" charset="0"/>
              </a:rPr>
              <a:t>Key </a:t>
            </a:r>
            <a:r>
              <a:rPr lang="en-US" sz="2000" dirty="0">
                <a:solidFill>
                  <a:srgbClr val="595959"/>
                </a:solidFill>
                <a:latin typeface="Lucida Sans" pitchFamily="34" charset="0"/>
              </a:rPr>
              <a:t>milestones </a:t>
            </a:r>
            <a:r>
              <a:rPr lang="en-US" sz="2000" dirty="0" smtClean="0">
                <a:solidFill>
                  <a:srgbClr val="595959"/>
                </a:solidFill>
                <a:latin typeface="Lucida Sans" pitchFamily="34" charset="0"/>
              </a:rPr>
              <a:t>achieved:</a:t>
            </a: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GB" sz="2000" b="1" dirty="0" smtClean="0">
                <a:solidFill>
                  <a:srgbClr val="595959"/>
                </a:solidFill>
                <a:latin typeface="Lucida Sans" pitchFamily="34" charset="0"/>
              </a:rPr>
              <a:t>Design and drawings</a:t>
            </a: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, for both exterior and interior, integrating latest environmentally friendly marine technologies</a:t>
            </a: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US" sz="2000" b="1" dirty="0" smtClean="0">
                <a:solidFill>
                  <a:srgbClr val="595959"/>
                </a:solidFill>
                <a:latin typeface="Lucida Sans" pitchFamily="34" charset="0"/>
              </a:rPr>
              <a:t>Communication </a:t>
            </a:r>
            <a:r>
              <a:rPr lang="en-US" sz="2000" b="1" dirty="0" smtClean="0">
                <a:solidFill>
                  <a:srgbClr val="595959"/>
                </a:solidFill>
                <a:latin typeface="Lucida Sans" pitchFamily="34" charset="0"/>
              </a:rPr>
              <a:t>tool set </a:t>
            </a:r>
            <a:r>
              <a:rPr lang="en-US" sz="2000" dirty="0" smtClean="0">
                <a:solidFill>
                  <a:srgbClr val="595959"/>
                </a:solidFill>
                <a:latin typeface="Lucida Sans" pitchFamily="34" charset="0"/>
              </a:rPr>
              <a:t>(domain names and video</a:t>
            </a:r>
            <a:r>
              <a:rPr lang="en-US" sz="2000" dirty="0" smtClean="0">
                <a:solidFill>
                  <a:srgbClr val="595959"/>
                </a:solidFill>
                <a:latin typeface="Lucida Sans" pitchFamily="34" charset="0"/>
              </a:rPr>
              <a:t>)</a:t>
            </a: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GB" sz="2000" dirty="0" smtClean="0">
                <a:solidFill>
                  <a:srgbClr val="595959"/>
                </a:solidFill>
                <a:latin typeface="Lucida Sans" pitchFamily="34" charset="0"/>
              </a:rPr>
              <a:t>Initial </a:t>
            </a:r>
            <a:r>
              <a:rPr lang="en-GB" sz="2000" b="1" dirty="0" smtClean="0">
                <a:solidFill>
                  <a:srgbClr val="595959"/>
                </a:solidFill>
                <a:latin typeface="Lucida Sans" pitchFamily="34" charset="0"/>
              </a:rPr>
              <a:t>business plan</a:t>
            </a:r>
          </a:p>
          <a:p>
            <a:pPr lvl="1">
              <a:spcBef>
                <a:spcPts val="600"/>
              </a:spcBef>
              <a:buSzPct val="100000"/>
              <a:buFont typeface="Calibri" pitchFamily="34" charset="0"/>
              <a:buChar char="-"/>
            </a:pPr>
            <a:endParaRPr lang="en-US" sz="2000" dirty="0" smtClean="0">
              <a:solidFill>
                <a:srgbClr val="595959"/>
              </a:solidFill>
              <a:latin typeface="Lucida Sans" pitchFamily="34" charset="0"/>
            </a:endParaRPr>
          </a:p>
        </p:txBody>
      </p:sp>
      <p:pic>
        <p:nvPicPr>
          <p:cNvPr id="4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084" y="1"/>
            <a:ext cx="2092449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737495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838200" y="1752599"/>
          <a:ext cx="7391400" cy="3144433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530266"/>
                <a:gridCol w="861134"/>
              </a:tblGrid>
              <a:tr h="493545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Lucida Sans" pitchFamily="34" charset="0"/>
                        </a:rPr>
                        <a:t>Expenses</a:t>
                      </a:r>
                      <a:endParaRPr lang="en-US" sz="1400" dirty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Lucida Sans" pitchFamily="34" charset="0"/>
                        </a:rPr>
                        <a:t>Millions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l-GR" altLang="el-GR" sz="1400" dirty="0" smtClean="0"/>
                        <a:t>€</a:t>
                      </a:r>
                      <a:endParaRPr lang="en-US" sz="1400" dirty="0" smtClean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</a:tr>
              <a:tr h="452900">
                <a:tc>
                  <a:txBody>
                    <a:bodyPr/>
                    <a:lstStyle/>
                    <a:p>
                      <a:pPr marL="4763" indent="0">
                        <a:lnSpc>
                          <a:spcPct val="90000"/>
                        </a:lnSpc>
                        <a:spcBef>
                          <a:spcPts val="600"/>
                        </a:spcBef>
                        <a:buClr>
                          <a:srgbClr val="FFCC00"/>
                        </a:buClr>
                        <a:buSzPct val="120000"/>
                        <a:buNone/>
                        <a:tabLst>
                          <a:tab pos="609600" algn="l"/>
                          <a:tab pos="722313" algn="l"/>
                          <a:tab pos="1179513" algn="l"/>
                          <a:tab pos="1636713" algn="l"/>
                          <a:tab pos="2093913" algn="l"/>
                          <a:tab pos="2551113" algn="l"/>
                          <a:tab pos="3008313" algn="l"/>
                          <a:tab pos="3465513" algn="l"/>
                          <a:tab pos="3922713" algn="l"/>
                          <a:tab pos="4379913" algn="l"/>
                          <a:tab pos="4837113" algn="l"/>
                          <a:tab pos="5294313" algn="l"/>
                          <a:tab pos="5751513" algn="l"/>
                          <a:tab pos="6208713" algn="l"/>
                          <a:tab pos="6665913" algn="l"/>
                          <a:tab pos="7123113" algn="l"/>
                          <a:tab pos="7580313" algn="l"/>
                          <a:tab pos="8037513" algn="l"/>
                          <a:tab pos="8494713" algn="l"/>
                          <a:tab pos="8951913" algn="l"/>
                          <a:tab pos="9409113" algn="l"/>
                        </a:tabLst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Design and classification: 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Elegant, Safe, Environmental</a:t>
                      </a:r>
                      <a:r>
                        <a:rPr lang="en-GB" altLang="el-GR" sz="1400" baseline="0" dirty="0" smtClean="0">
                          <a:latin typeface="Lucida Sans" pitchFamily="34" charset="0"/>
                        </a:rPr>
                        <a:t> friendly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, High-Tech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l-GR" sz="1400" dirty="0" smtClean="0">
                          <a:latin typeface="Lucida Sans" pitchFamily="34" charset="0"/>
                        </a:rPr>
                        <a:t>0,5</a:t>
                      </a:r>
                      <a:endParaRPr lang="en-US" sz="1400" dirty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</a:tr>
              <a:tr h="30589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Interior design: 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28 cabins +</a:t>
                      </a:r>
                      <a:r>
                        <a:rPr lang="en-GB" altLang="el-GR" sz="1400" baseline="0" dirty="0" smtClean="0">
                          <a:latin typeface="Lucida Sans" pitchFamily="34" charset="0"/>
                        </a:rPr>
                        <a:t> common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 spaces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dirty="0" smtClean="0">
                          <a:latin typeface="Lucida Sans" pitchFamily="34" charset="0"/>
                        </a:rPr>
                        <a:t>0,5</a:t>
                      </a:r>
                      <a:endParaRPr lang="en-US" sz="1400" dirty="0" smtClean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</a:tr>
              <a:tr h="493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Light</a:t>
                      </a:r>
                      <a:r>
                        <a:rPr lang="el-GR" altLang="el-GR" sz="1400" b="1" dirty="0" smtClean="0"/>
                        <a:t>-</a:t>
                      </a: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energy saving, hydrodynamic structure: 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Carbon fibre hull,</a:t>
                      </a:r>
                      <a:r>
                        <a:rPr lang="en-GB" altLang="el-GR" sz="1400" baseline="0" dirty="0" smtClean="0">
                          <a:latin typeface="Lucida Sans" pitchFamily="34" charset="0"/>
                        </a:rPr>
                        <a:t> 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weight&lt;20 T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l-GR" sz="1400" dirty="0" smtClean="0">
                          <a:latin typeface="Lucida Sans" pitchFamily="34" charset="0"/>
                        </a:rPr>
                        <a:t>1,5</a:t>
                      </a:r>
                      <a:endParaRPr lang="en-US" sz="1400" dirty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</a:tr>
              <a:tr h="33204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Electrical engine and batteries, 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water desalinating</a:t>
                      </a:r>
                      <a:r>
                        <a:rPr lang="en-GB" altLang="el-GR" sz="1400" baseline="0" dirty="0" smtClean="0">
                          <a:latin typeface="Lucida Sans" pitchFamily="34" charset="0"/>
                        </a:rPr>
                        <a:t> system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, safety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Lucida Sans" pitchFamily="34" charset="0"/>
                        </a:rPr>
                        <a:t>1,0</a:t>
                      </a:r>
                      <a:endParaRPr lang="en-US" sz="1400" dirty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</a:tr>
              <a:tr h="4935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Futurist deck: 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50 removable rower seats with production of electric energy from kinetic movement, solar sail, flexible and fixed solar panels</a:t>
                      </a:r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dirty="0" smtClean="0">
                          <a:latin typeface="Lucida Sans" pitchFamily="34" charset="0"/>
                        </a:rPr>
                        <a:t>1,5</a:t>
                      </a:r>
                      <a:endParaRPr lang="en-US" sz="1400" dirty="0" smtClean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</a:tr>
              <a:tr h="47652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Total estimated cost:</a:t>
                      </a:r>
                      <a:endParaRPr lang="el-GR" altLang="el-GR" sz="1400" dirty="0" smtClean="0"/>
                    </a:p>
                  </a:txBody>
                  <a:tcPr marL="45720" marR="4572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5,0+VAT</a:t>
                      </a:r>
                      <a:endParaRPr lang="en-US" sz="1400" b="1" dirty="0">
                        <a:latin typeface="Lucida Sans" pitchFamily="34" charset="0"/>
                      </a:endParaRPr>
                    </a:p>
                  </a:txBody>
                  <a:tcPr marL="45720" marR="45720"/>
                </a:tc>
              </a:tr>
            </a:tbl>
          </a:graphicData>
        </a:graphic>
      </p:graphicFrame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1828800" y="503238"/>
            <a:ext cx="5410200" cy="10969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FB0B3"/>
                </a:solidFill>
                <a:latin typeface="Lucida Sans" pitchFamily="34" charset="0"/>
                <a:cs typeface="DilleniaUPC" pitchFamily="18" charset="-34"/>
              </a:rPr>
              <a:t>The e-</a:t>
            </a:r>
            <a:r>
              <a:rPr lang="en-US" sz="3200" b="1" dirty="0" err="1">
                <a:solidFill>
                  <a:srgbClr val="2FB0B3"/>
                </a:solidFill>
                <a:latin typeface="Lucida Sans" pitchFamily="34" charset="0"/>
                <a:cs typeface="DilleniaUPC" pitchFamily="18" charset="-34"/>
              </a:rPr>
              <a:t>Penteconter</a:t>
            </a:r>
            <a:r>
              <a:rPr lang="en-US" sz="3200" b="1" dirty="0">
                <a:solidFill>
                  <a:srgbClr val="2FB0B3"/>
                </a:solidFill>
                <a:latin typeface="Lucida Sans" pitchFamily="34" charset="0"/>
                <a:cs typeface="DilleniaUPC" pitchFamily="18" charset="-34"/>
              </a:rPr>
              <a:t> </a:t>
            </a:r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  <a:cs typeface="DilleniaUPC" pitchFamily="18" charset="-34"/>
              </a:rPr>
              <a:t/>
            </a:r>
            <a:br>
              <a:rPr lang="en-US" sz="3200" b="1" dirty="0" smtClean="0">
                <a:solidFill>
                  <a:srgbClr val="2FB0B3"/>
                </a:solidFill>
                <a:latin typeface="Lucida Sans" pitchFamily="34" charset="0"/>
                <a:cs typeface="DilleniaUPC" pitchFamily="18" charset="-34"/>
              </a:rPr>
            </a:br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  <a:cs typeface="DilleniaUPC" pitchFamily="18" charset="-34"/>
              </a:rPr>
              <a:t>Construction Budget</a:t>
            </a:r>
            <a:endParaRPr lang="en-US" sz="3200" b="1" dirty="0">
              <a:solidFill>
                <a:srgbClr val="2FB0B3"/>
              </a:solidFill>
              <a:latin typeface="Lucida Sans" pitchFamily="34" charset="0"/>
              <a:cs typeface="DilleniaUPC" pitchFamily="18" charset="-34"/>
            </a:endParaRPr>
          </a:p>
        </p:txBody>
      </p:sp>
      <p:pic>
        <p:nvPicPr>
          <p:cNvPr id="6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084" y="0"/>
            <a:ext cx="2092449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838200" y="4876800"/>
          <a:ext cx="7391400" cy="1840556"/>
        </p:xfrm>
        <a:graphic>
          <a:graphicData uri="http://schemas.openxmlformats.org/drawingml/2006/table">
            <a:tbl>
              <a:tblPr firstRow="1" bandRow="1">
                <a:tableStyleId>{3B4B98B0-60AC-42C2-AFA5-B58CD77FA1E5}</a:tableStyleId>
              </a:tblPr>
              <a:tblGrid>
                <a:gridCol w="6400799"/>
                <a:gridCol w="990601"/>
              </a:tblGrid>
              <a:tr h="350084">
                <a:tc>
                  <a:txBody>
                    <a:bodyPr/>
                    <a:lstStyle/>
                    <a:p>
                      <a:r>
                        <a:rPr lang="en-US" sz="1400" dirty="0" smtClean="0">
                          <a:latin typeface="Lucida Sans" pitchFamily="34" charset="0"/>
                        </a:rPr>
                        <a:t>Revenues</a:t>
                      </a:r>
                      <a:endParaRPr lang="en-US" sz="1400" dirty="0">
                        <a:latin typeface="Lucida Sans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400" dirty="0" smtClean="0">
                        <a:latin typeface="Lucida Sans" pitchFamily="34" charset="0"/>
                      </a:endParaRPr>
                    </a:p>
                  </a:txBody>
                  <a:tcPr/>
                </a:tc>
              </a:tr>
              <a:tr h="601233">
                <a:tc>
                  <a:txBody>
                    <a:bodyPr/>
                    <a:lstStyle/>
                    <a:p>
                      <a:pPr marL="4763" indent="0">
                        <a:lnSpc>
                          <a:spcPct val="90000"/>
                        </a:lnSpc>
                        <a:spcBef>
                          <a:spcPts val="600"/>
                        </a:spcBef>
                        <a:buClr>
                          <a:srgbClr val="FFCC00"/>
                        </a:buClr>
                        <a:buSzPct val="120000"/>
                        <a:buNone/>
                        <a:tabLst>
                          <a:tab pos="609600" algn="l"/>
                          <a:tab pos="722313" algn="l"/>
                          <a:tab pos="1179513" algn="l"/>
                          <a:tab pos="1636713" algn="l"/>
                          <a:tab pos="2093913" algn="l"/>
                          <a:tab pos="2551113" algn="l"/>
                          <a:tab pos="3008313" algn="l"/>
                          <a:tab pos="3465513" algn="l"/>
                          <a:tab pos="3922713" algn="l"/>
                          <a:tab pos="4379913" algn="l"/>
                          <a:tab pos="4837113" algn="l"/>
                          <a:tab pos="5294313" algn="l"/>
                          <a:tab pos="5751513" algn="l"/>
                          <a:tab pos="6208713" algn="l"/>
                          <a:tab pos="6665913" algn="l"/>
                          <a:tab pos="7123113" algn="l"/>
                          <a:tab pos="7580313" algn="l"/>
                          <a:tab pos="8037513" algn="l"/>
                          <a:tab pos="8494713" algn="l"/>
                          <a:tab pos="8951913" algn="l"/>
                          <a:tab pos="9409113" algn="l"/>
                        </a:tabLst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Buzz phase: </a:t>
                      </a:r>
                      <a:r>
                        <a:rPr lang="en-GB" altLang="el-GR" sz="1400" b="0" dirty="0" smtClean="0">
                          <a:latin typeface="Lucida Sans" pitchFamily="34" charset="0"/>
                        </a:rPr>
                        <a:t>Before and during the building: (3 years – 0,15 Mio </a:t>
                      </a:r>
                      <a:r>
                        <a:rPr lang="el-GR" altLang="el-GR" sz="1400" b="0" dirty="0" smtClean="0"/>
                        <a:t>€/</a:t>
                      </a:r>
                      <a:r>
                        <a:rPr lang="en-GB" altLang="el-GR" sz="1400" b="0" dirty="0" smtClean="0">
                          <a:latin typeface="Lucida Sans" pitchFamily="34" charset="0"/>
                        </a:rPr>
                        <a:t>year):</a:t>
                      </a:r>
                      <a:r>
                        <a:rPr lang="en-GB" altLang="el-GR" sz="1400" b="0" baseline="0" dirty="0" smtClean="0">
                          <a:latin typeface="Lucida Sans" pitchFamily="34" charset="0"/>
                        </a:rPr>
                        <a:t> </a:t>
                      </a:r>
                      <a:r>
                        <a:rPr lang="en-GB" altLang="el-GR" sz="1400" b="0" dirty="0" smtClean="0">
                          <a:latin typeface="Lucida Sans" pitchFamily="34" charset="0"/>
                        </a:rPr>
                        <a:t>Fans Community subscriptions/crowd funding (dream together on functionalities/uses), Sponsors and advertisers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dirty="0" smtClean="0">
                          <a:latin typeface="Lucida Sans" pitchFamily="34" charset="0"/>
                        </a:rPr>
                        <a:t>0,45</a:t>
                      </a:r>
                      <a:endParaRPr lang="en-US" sz="1400" dirty="0">
                        <a:latin typeface="Lucida Sans" pitchFamily="34" charset="0"/>
                      </a:endParaRPr>
                    </a:p>
                  </a:txBody>
                  <a:tcPr/>
                </a:tc>
              </a:tr>
              <a:tr h="43851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Construction phase</a:t>
                      </a:r>
                      <a:r>
                        <a:rPr lang="el-GR" altLang="el-GR" sz="1400" b="1" dirty="0" smtClean="0"/>
                        <a:t> </a:t>
                      </a:r>
                      <a:r>
                        <a:rPr lang="el-GR" altLang="el-GR" sz="1400" b="0" dirty="0" smtClean="0"/>
                        <a:t>(2 </a:t>
                      </a:r>
                      <a:r>
                        <a:rPr lang="en-GB" altLang="el-GR" sz="1400" b="0" dirty="0" smtClean="0">
                          <a:latin typeface="Lucida Sans" pitchFamily="34" charset="0"/>
                        </a:rPr>
                        <a:t>years – 0,5 Mio </a:t>
                      </a:r>
                      <a:r>
                        <a:rPr lang="el-GR" altLang="el-GR" sz="1400" b="0" dirty="0" smtClean="0"/>
                        <a:t>€/</a:t>
                      </a:r>
                      <a:r>
                        <a:rPr lang="en-GB" altLang="el-GR" sz="1400" b="0" dirty="0" smtClean="0">
                          <a:latin typeface="Lucida Sans" pitchFamily="34" charset="0"/>
                        </a:rPr>
                        <a:t>year) </a:t>
                      </a:r>
                      <a:r>
                        <a:rPr lang="en-GB" altLang="el-GR" sz="1400" dirty="0" smtClean="0">
                          <a:latin typeface="Lucida Sans" pitchFamily="34" charset="0"/>
                        </a:rPr>
                        <a:t>Rights of diffusion, Revenues of Events, Sponsorship, guided visits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dirty="0" smtClean="0">
                          <a:latin typeface="Lucida Sans" pitchFamily="34" charset="0"/>
                        </a:rPr>
                        <a:t>1,0</a:t>
                      </a:r>
                    </a:p>
                  </a:txBody>
                  <a:tcPr/>
                </a:tc>
              </a:tr>
              <a:tr h="28834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altLang="el-GR" sz="1400" b="1" dirty="0" smtClean="0">
                          <a:latin typeface="Lucida Sans" pitchFamily="34" charset="0"/>
                        </a:rPr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>
                          <a:latin typeface="Lucida Sans" pitchFamily="34" charset="0"/>
                        </a:rPr>
                        <a:t>1,45</a:t>
                      </a:r>
                      <a:endParaRPr lang="en-US" sz="1400" b="1" dirty="0">
                        <a:latin typeface="Lucida Sans" pitchFamily="34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62200" y="304800"/>
            <a:ext cx="4419600" cy="10969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The Competition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1"/>
            <a:ext cx="7696200" cy="4419599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No direct competition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has been identified so far. The e-Penteconter is </a:t>
            </a: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energetically self-sufficient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using:</a:t>
            </a:r>
          </a:p>
          <a:p>
            <a:pPr marL="1371600" lvl="1" indent="457200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Sail</a:t>
            </a:r>
          </a:p>
          <a:p>
            <a:pPr marL="1371600" lvl="1" indent="457200">
              <a:spcBef>
                <a:spcPts val="600"/>
              </a:spcBef>
              <a:buSzPct val="100000"/>
              <a:buFont typeface="Calibri" pitchFamily="34" charset="0"/>
              <a:buChar char="-"/>
            </a:pP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Solar Energy &amp; Electric Motor</a:t>
            </a:r>
          </a:p>
          <a:p>
            <a:pPr marL="1371600" lvl="1" indent="457200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-"/>
            </a:pP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Kinetic Energy (Rowers)</a:t>
            </a:r>
          </a:p>
          <a:p>
            <a:pPr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She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can become a great </a:t>
            </a:r>
            <a:r>
              <a:rPr lang="en-GB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Ambassador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of 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electric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b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oats 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&amp;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ships as well as of eco-friendly technologies, enhancing environmental awareness while joining past and present history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</p:txBody>
      </p:sp>
      <p:pic>
        <p:nvPicPr>
          <p:cNvPr id="5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084" y="0"/>
            <a:ext cx="2092449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063968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0400" y="274638"/>
            <a:ext cx="2743200" cy="11731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The Market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848600" cy="4876800"/>
          </a:xfrm>
        </p:spPr>
        <p:txBody>
          <a:bodyPr>
            <a:noAutofit/>
          </a:bodyPr>
          <a:lstStyle/>
          <a:p>
            <a:pPr>
              <a:spcBef>
                <a:spcPts val="400"/>
              </a:spcBef>
              <a:spcAft>
                <a:spcPts val="400"/>
              </a:spcAft>
              <a:buSzPct val="100000"/>
              <a:buFont typeface="Calibri" pitchFamily="34" charset="0"/>
              <a:buChar char="●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Estimate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of </a:t>
            </a:r>
            <a:r>
              <a:rPr lang="en-U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Total Addressable Market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(TAM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):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the 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Mediterranean Sea &amp;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Overseas</a:t>
            </a:r>
            <a:endParaRPr lang="en-US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>
              <a:spcBef>
                <a:spcPts val="400"/>
              </a:spcBef>
              <a:buSzPct val="100000"/>
              <a:buFont typeface="Calibri" pitchFamily="34" charset="0"/>
              <a:buChar char="●"/>
            </a:pP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Several </a:t>
            </a:r>
            <a:r>
              <a:rPr lang="en-U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uses can be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foreseen:</a:t>
            </a:r>
          </a:p>
          <a:p>
            <a:pPr lvl="1">
              <a:spcBef>
                <a:spcPts val="400"/>
              </a:spcBef>
              <a:buSzPct val="100000"/>
              <a:buFont typeface="Calibri" pitchFamily="34" charset="0"/>
              <a:buChar char="-"/>
            </a:pP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As a flagship in celebrations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: in Piraeus as a example of its dynamism and a source of inspiration for new marine innovations, Salamis historical battle, a link with </a:t>
            </a:r>
            <a:r>
              <a:rPr lang="en-US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Niarchos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Cultural Center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,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Eleusis as European Capital of Culture,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Magna </a:t>
            </a:r>
            <a:r>
              <a:rPr lang="en-GB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Grecia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, Marseille (from where </a:t>
            </a:r>
            <a:r>
              <a:rPr lang="en-GB" sz="1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Pytheas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sailed to Northern Europe)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</a:t>
            </a:r>
          </a:p>
          <a:p>
            <a:pPr lvl="1">
              <a:spcBef>
                <a:spcPts val="400"/>
              </a:spcBef>
              <a:buSzPct val="100000"/>
              <a:buFont typeface="Calibri" pitchFamily="34" charset="0"/>
              <a:buChar char="-"/>
            </a:pP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As a cruising and sports platform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between</a:t>
            </a: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different ports in the Mediterranean sea in Greece, Italy and France</a:t>
            </a:r>
          </a:p>
          <a:p>
            <a:pPr>
              <a:spcBef>
                <a:spcPts val="400"/>
              </a:spcBef>
              <a:buSzPct val="100000"/>
              <a:buFont typeface="Calibri" pitchFamily="34" charset="0"/>
              <a:buChar char="●"/>
            </a:pP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Supporting data and evidence:</a:t>
            </a:r>
          </a:p>
          <a:p>
            <a:pPr lvl="1">
              <a:spcBef>
                <a:spcPts val="400"/>
              </a:spcBef>
              <a:buSzPct val="100000"/>
              <a:buFont typeface="Calibri" pitchFamily="34" charset="0"/>
              <a:buChar char="-"/>
            </a:pPr>
            <a:r>
              <a:rPr lang="en-US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Adventure Tourism 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is a growing market</a:t>
            </a:r>
            <a:r>
              <a:rPr lang="en-US" sz="1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1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. It is expected that global adventure tourism market will grow at an annual rate of 46% until 2020</a:t>
            </a:r>
            <a:r>
              <a:rPr lang="en-US" sz="1800" baseline="30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2</a:t>
            </a:r>
            <a:r>
              <a:rPr lang="en-U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.</a:t>
            </a:r>
          </a:p>
          <a:p>
            <a:pPr>
              <a:spcBef>
                <a:spcPts val="0"/>
              </a:spcBef>
              <a:buNone/>
            </a:pP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	</a:t>
            </a: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1: Global Report on Adventure Tourism, World Tourism Organization 2014</a:t>
            </a:r>
          </a:p>
          <a:p>
            <a:pPr>
              <a:spcBef>
                <a:spcPts val="0"/>
              </a:spcBef>
              <a:buNone/>
            </a:pPr>
            <a:r>
              <a:rPr lang="en-US" sz="12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	2: Global Adventure Tourism Market 2016-2020, Sandler Research, Code: MRS - 81659</a:t>
            </a:r>
          </a:p>
        </p:txBody>
      </p:sp>
      <p:pic>
        <p:nvPicPr>
          <p:cNvPr id="5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084" y="0"/>
            <a:ext cx="2089484" cy="11413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6153546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/>
          <p:cNvGraphicFramePr>
            <a:graphicFrameLocks noGrp="1"/>
          </p:cNvGraphicFramePr>
          <p:nvPr>
            <p:ph idx="1"/>
          </p:nvPr>
        </p:nvGraphicFramePr>
        <p:xfrm>
          <a:off x="838200" y="1924743"/>
          <a:ext cx="7391398" cy="33575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1143000"/>
                <a:gridCol w="1143000"/>
                <a:gridCol w="990598"/>
              </a:tblGrid>
              <a:tr h="346991"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GB" altLang="el-GR" sz="18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Exploitation phase</a:t>
                      </a:r>
                      <a:endParaRPr lang="en-US" sz="18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Millions </a:t>
                      </a:r>
                      <a:r>
                        <a:rPr lang="el-GR" altLang="el-G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</a:rPr>
                        <a:t>€</a:t>
                      </a:r>
                      <a:endParaRPr lang="en-US" sz="1600" dirty="0" smtClean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000" dirty="0" smtClean="0"/>
                    </a:p>
                  </a:txBody>
                  <a:tcPr/>
                </a:tc>
              </a:tr>
              <a:tr h="395266">
                <a:tc vMerge="1">
                  <a:txBody>
                    <a:bodyPr/>
                    <a:lstStyle/>
                    <a:p>
                      <a:pPr marL="4763" indent="0">
                        <a:lnSpc>
                          <a:spcPct val="90000"/>
                        </a:lnSpc>
                        <a:spcBef>
                          <a:spcPts val="600"/>
                        </a:spcBef>
                        <a:buClr>
                          <a:srgbClr val="FFCC00"/>
                        </a:buClr>
                        <a:buSzPct val="120000"/>
                        <a:buNone/>
                        <a:tabLst>
                          <a:tab pos="609600" algn="l"/>
                          <a:tab pos="722313" algn="l"/>
                          <a:tab pos="1179513" algn="l"/>
                          <a:tab pos="1636713" algn="l"/>
                          <a:tab pos="2093913" algn="l"/>
                          <a:tab pos="2551113" algn="l"/>
                          <a:tab pos="3008313" algn="l"/>
                          <a:tab pos="3465513" algn="l"/>
                          <a:tab pos="3922713" algn="l"/>
                          <a:tab pos="4379913" algn="l"/>
                          <a:tab pos="4837113" algn="l"/>
                          <a:tab pos="5294313" algn="l"/>
                          <a:tab pos="5751513" algn="l"/>
                          <a:tab pos="6208713" algn="l"/>
                          <a:tab pos="6665913" algn="l"/>
                          <a:tab pos="7123113" algn="l"/>
                          <a:tab pos="7580313" algn="l"/>
                          <a:tab pos="8037513" algn="l"/>
                          <a:tab pos="8494713" algn="l"/>
                          <a:tab pos="8951913" algn="l"/>
                          <a:tab pos="9409113" algn="l"/>
                        </a:tabLst>
                        <a:defRPr/>
                      </a:pPr>
                      <a:endParaRPr lang="en-GB" altLang="el-GR" sz="2000" dirty="0" smtClean="0"/>
                    </a:p>
                  </a:txBody>
                  <a:tcPr>
                    <a:solidFill>
                      <a:schemeClr val="tx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Expenses</a:t>
                      </a:r>
                      <a:endParaRPr 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Revenues</a:t>
                      </a:r>
                      <a:endParaRPr 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TOTAL</a:t>
                      </a:r>
                      <a:endParaRPr 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</a:tr>
              <a:tr h="346991">
                <a:tc>
                  <a:txBody>
                    <a:bodyPr/>
                    <a:lstStyle/>
                    <a:p>
                      <a:pPr marL="4763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FFCC00"/>
                        </a:buClr>
                        <a:buSzPct val="120000"/>
                        <a:tabLst>
                          <a:tab pos="609600" algn="l"/>
                          <a:tab pos="722313" algn="l"/>
                          <a:tab pos="1179513" algn="l"/>
                          <a:tab pos="1636713" algn="l"/>
                          <a:tab pos="2093913" algn="l"/>
                          <a:tab pos="2551113" algn="l"/>
                          <a:tab pos="3008313" algn="l"/>
                          <a:tab pos="3465513" algn="l"/>
                          <a:tab pos="3922713" algn="l"/>
                          <a:tab pos="4379913" algn="l"/>
                          <a:tab pos="4837113" algn="l"/>
                          <a:tab pos="5294313" algn="l"/>
                          <a:tab pos="5751513" algn="l"/>
                          <a:tab pos="6208713" algn="l"/>
                          <a:tab pos="6665913" algn="l"/>
                          <a:tab pos="7123113" algn="l"/>
                          <a:tab pos="7580313" algn="l"/>
                          <a:tab pos="8037513" algn="l"/>
                          <a:tab pos="8494713" algn="l"/>
                          <a:tab pos="8951913" algn="l"/>
                          <a:tab pos="9409113" algn="l"/>
                        </a:tabLst>
                        <a:defRPr/>
                      </a:pPr>
                      <a:r>
                        <a:rPr 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Running cost and maintenance</a:t>
                      </a:r>
                      <a:endParaRPr 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lang="en-US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1,9</a:t>
                      </a:r>
                      <a:endParaRPr lang="en-US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lang="en-US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lang="en-US" sz="160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  <a:tr h="1546799">
                <a:tc>
                  <a:txBody>
                    <a:bodyPr/>
                    <a:lstStyle/>
                    <a:p>
                      <a:pPr marL="4763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ct val="120000"/>
                        <a:tabLst>
                          <a:tab pos="609600" algn="l"/>
                          <a:tab pos="722313" algn="l"/>
                          <a:tab pos="1179513" algn="l"/>
                          <a:tab pos="1636713" algn="l"/>
                          <a:tab pos="2093913" algn="l"/>
                          <a:tab pos="2551113" algn="l"/>
                          <a:tab pos="3008313" algn="l"/>
                          <a:tab pos="3465513" algn="l"/>
                          <a:tab pos="3922713" algn="l"/>
                          <a:tab pos="4379913" algn="l"/>
                          <a:tab pos="4837113" algn="l"/>
                          <a:tab pos="5294313" algn="l"/>
                          <a:tab pos="5751513" algn="l"/>
                          <a:tab pos="6208713" algn="l"/>
                          <a:tab pos="6665913" algn="l"/>
                          <a:tab pos="7123113" algn="l"/>
                          <a:tab pos="7580313" algn="l"/>
                          <a:tab pos="8037513" algn="l"/>
                          <a:tab pos="8494713" algn="l"/>
                          <a:tab pos="8951913" algn="l"/>
                          <a:tab pos="9409113" algn="l"/>
                        </a:tabLst>
                        <a:defRPr/>
                      </a:pPr>
                      <a:r>
                        <a:rPr lang="en-GB" altLang="el-G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Revenues:</a:t>
                      </a:r>
                    </a:p>
                    <a:p>
                      <a:pPr marL="4763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>
                          <a:srgbClr val="FFCC00"/>
                        </a:buClr>
                        <a:buSzPct val="120000"/>
                        <a:tabLst>
                          <a:tab pos="609600" algn="l"/>
                          <a:tab pos="722313" algn="l"/>
                          <a:tab pos="1179513" algn="l"/>
                          <a:tab pos="1636713" algn="l"/>
                          <a:tab pos="2093913" algn="l"/>
                          <a:tab pos="2551113" algn="l"/>
                          <a:tab pos="3008313" algn="l"/>
                          <a:tab pos="3465513" algn="l"/>
                          <a:tab pos="3922713" algn="l"/>
                          <a:tab pos="4379913" algn="l"/>
                          <a:tab pos="4837113" algn="l"/>
                          <a:tab pos="5294313" algn="l"/>
                          <a:tab pos="5751513" algn="l"/>
                          <a:tab pos="6208713" algn="l"/>
                          <a:tab pos="6665913" algn="l"/>
                          <a:tab pos="7123113" algn="l"/>
                          <a:tab pos="7580313" algn="l"/>
                          <a:tab pos="8037513" algn="l"/>
                          <a:tab pos="8494713" algn="l"/>
                          <a:tab pos="8951913" algn="l"/>
                          <a:tab pos="9409113" algn="l"/>
                        </a:tabLst>
                        <a:defRPr/>
                      </a:pPr>
                      <a:r>
                        <a:rPr lang="en-GB" altLang="el-G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Chartering</a:t>
                      </a:r>
                      <a:r>
                        <a:rPr lang="en-GB" altLang="el-GR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 </a:t>
                      </a:r>
                      <a:r>
                        <a:rPr lang="en-GB" altLang="el-G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for thematic cruises (athletic, environmental, cultural); Receptions and corporate</a:t>
                      </a:r>
                      <a:r>
                        <a:rPr lang="en-GB" altLang="el-GR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 events</a:t>
                      </a:r>
                      <a:r>
                        <a:rPr lang="en-GB" altLang="el-G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;</a:t>
                      </a:r>
                      <a:r>
                        <a:rPr lang="en-GB" altLang="el-GR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 </a:t>
                      </a:r>
                      <a:r>
                        <a:rPr lang="en-GB" altLang="el-G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Use as platform for innovative</a:t>
                      </a:r>
                      <a:r>
                        <a:rPr lang="en-GB" altLang="el-GR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 </a:t>
                      </a:r>
                      <a:r>
                        <a:rPr lang="en-GB" altLang="el-G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technology exhibitions, demonstrations,</a:t>
                      </a:r>
                      <a:r>
                        <a:rPr lang="en-GB" altLang="el-GR" sz="1600" baseline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 </a:t>
                      </a:r>
                      <a:r>
                        <a:rPr lang="en-GB" altLang="el-GR" sz="160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cultural events and performances</a:t>
                      </a: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2,2</a:t>
                      </a:r>
                      <a:endParaRPr lang="en-US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endParaRPr lang="en-US" sz="16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bg1"/>
                    </a:solidFill>
                  </a:tcPr>
                </a:tc>
              </a:tr>
              <a:tr h="393771">
                <a:tc>
                  <a:txBody>
                    <a:bodyPr/>
                    <a:lstStyle/>
                    <a:p>
                      <a:pPr marL="4763">
                        <a:lnSpc>
                          <a:spcPct val="100000"/>
                        </a:lnSpc>
                        <a:spcBef>
                          <a:spcPts val="600"/>
                        </a:spcBef>
                        <a:buClr>
                          <a:srgbClr val="FFCC00"/>
                        </a:buClr>
                        <a:buSzPct val="120000"/>
                        <a:tabLst>
                          <a:tab pos="609600" algn="l"/>
                          <a:tab pos="722313" algn="l"/>
                          <a:tab pos="1179513" algn="l"/>
                          <a:tab pos="1636713" algn="l"/>
                          <a:tab pos="2093913" algn="l"/>
                          <a:tab pos="2551113" algn="l"/>
                          <a:tab pos="3008313" algn="l"/>
                          <a:tab pos="3465513" algn="l"/>
                          <a:tab pos="3922713" algn="l"/>
                          <a:tab pos="4379913" algn="l"/>
                          <a:tab pos="4837113" algn="l"/>
                          <a:tab pos="5294313" algn="l"/>
                          <a:tab pos="5751513" algn="l"/>
                          <a:tab pos="6208713" algn="l"/>
                          <a:tab pos="6665913" algn="l"/>
                          <a:tab pos="7123113" algn="l"/>
                          <a:tab pos="7580313" algn="l"/>
                          <a:tab pos="8037513" algn="l"/>
                          <a:tab pos="8494713" algn="l"/>
                          <a:tab pos="8951913" algn="l"/>
                          <a:tab pos="9409113" algn="l"/>
                        </a:tabLst>
                        <a:defRPr/>
                      </a:pPr>
                      <a:r>
                        <a:rPr lang="en-GB" altLang="el-GR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TOTAL</a:t>
                      </a: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1,9</a:t>
                      </a:r>
                      <a:endParaRPr lang="en-US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0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2,2</a:t>
                      </a:r>
                      <a:endParaRPr lang="en-US" sz="1600" b="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60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b="1" dirty="0" smtClean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latin typeface="Lucida Sans" pitchFamily="34" charset="0"/>
                        </a:rPr>
                        <a:t>0,3</a:t>
                      </a:r>
                      <a:endParaRPr lang="en-US" sz="1600" b="1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latin typeface="Lucida Sans" pitchFamily="34" charset="0"/>
                      </a:endParaRPr>
                    </a:p>
                  </a:txBody>
                  <a:tcPr marL="45720" marR="45720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752600" y="533400"/>
            <a:ext cx="5715000" cy="1143000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The e-Penteconter </a:t>
            </a:r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  <a:t>Financial sustainability</a:t>
            </a:r>
            <a:endParaRPr lang="en-US" sz="3200" b="1" dirty="0">
              <a:solidFill>
                <a:srgbClr val="2FB0B3"/>
              </a:solidFill>
              <a:latin typeface="Lucida Sans" pitchFamily="34" charset="0"/>
            </a:endParaRPr>
          </a:p>
        </p:txBody>
      </p:sp>
      <p:pic>
        <p:nvPicPr>
          <p:cNvPr id="5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32085" y="0"/>
            <a:ext cx="2092449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2FB0B3"/>
                </a:solidFill>
                <a:latin typeface="Lucida Sans" pitchFamily="34" charset="0"/>
              </a:rPr>
              <a:t>Impact</a:t>
            </a:r>
            <a:endParaRPr lang="en-GB" sz="3600" b="1" dirty="0">
              <a:solidFill>
                <a:srgbClr val="2FB0B3"/>
              </a:solidFill>
              <a:latin typeface="Lucida San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81200"/>
            <a:ext cx="7543800" cy="4953000"/>
          </a:xfrm>
        </p:spPr>
        <p:txBody>
          <a:bodyPr>
            <a:normAutofit/>
          </a:bodyPr>
          <a:lstStyle/>
          <a:p>
            <a:pPr>
              <a:spcBef>
                <a:spcPts val="600"/>
              </a:spcBef>
              <a:buNone/>
            </a:pPr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Environmental </a:t>
            </a: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benefits</a:t>
            </a:r>
            <a:endParaRPr lang="en-GB" sz="1800" b="1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 lvl="1">
              <a:spcBef>
                <a:spcPts val="600"/>
              </a:spcBef>
              <a:buFont typeface="Calibri" pitchFamily="34" charset="0"/>
              <a:buChar char="●"/>
            </a:pP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Zero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environmental impact</a:t>
            </a:r>
          </a:p>
          <a:p>
            <a:pPr lvl="1">
              <a:spcBef>
                <a:spcPts val="600"/>
              </a:spcBef>
              <a:buFont typeface="Calibri" pitchFamily="34" charset="0"/>
              <a:buChar char="●"/>
            </a:pP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Platform for </a:t>
            </a: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R&amp;D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in sustainable yachting and renewable energies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Font typeface="Calibri" pitchFamily="34" charset="0"/>
              <a:buChar char="●"/>
            </a:pP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Collecting </a:t>
            </a: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data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in marine biology</a:t>
            </a:r>
            <a:endParaRPr lang="en-GB" sz="1800" b="1" dirty="0" smtClean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>
              <a:spcBef>
                <a:spcPts val="600"/>
              </a:spcBef>
              <a:buNone/>
            </a:pP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Social </a:t>
            </a:r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benefits: </a:t>
            </a:r>
          </a:p>
          <a:p>
            <a:pPr lvl="1">
              <a:spcBef>
                <a:spcPts val="600"/>
              </a:spcBef>
              <a:buFont typeface="Calibri" pitchFamily="34" charset="0"/>
              <a:buChar char="●"/>
            </a:pP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Give 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life to the </a:t>
            </a:r>
            <a:r>
              <a:rPr lang="en-GB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Greek </a:t>
            </a: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shipyards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with new naval constructions</a:t>
            </a:r>
            <a:endParaRPr lang="en-GB" sz="18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 lvl="1">
              <a:spcBef>
                <a:spcPts val="600"/>
              </a:spcBef>
              <a:buFont typeface="Calibri" pitchFamily="34" charset="0"/>
              <a:buChar char="●"/>
            </a:pP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Provide opportunities for </a:t>
            </a: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SMEs and Start-Ups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to promote innovative services, solutions and products</a:t>
            </a:r>
          </a:p>
          <a:p>
            <a:pPr lvl="1">
              <a:spcBef>
                <a:spcPts val="600"/>
              </a:spcBef>
              <a:buFont typeface="Calibri" pitchFamily="34" charset="0"/>
              <a:buChar char="●"/>
            </a:pP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Become 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meeting point for innovative </a:t>
            </a: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educational and technological programs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,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sport </a:t>
            </a:r>
            <a:r>
              <a:rPr lang="en-GB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and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cultural events</a:t>
            </a:r>
          </a:p>
          <a:p>
            <a:pPr lvl="1">
              <a:spcBef>
                <a:spcPts val="600"/>
              </a:spcBef>
              <a:buFont typeface="Calibri" pitchFamily="34" charset="0"/>
              <a:buChar char="●"/>
            </a:pP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Create new qualified </a:t>
            </a:r>
            <a:r>
              <a:rPr lang="en-GB" sz="1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jobs and volunteering </a:t>
            </a:r>
            <a:r>
              <a:rPr lang="en-GB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opportunities</a:t>
            </a:r>
          </a:p>
        </p:txBody>
      </p:sp>
      <p:pic>
        <p:nvPicPr>
          <p:cNvPr id="5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084" y="0"/>
            <a:ext cx="2092449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15146691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3200" b="1" dirty="0">
                <a:solidFill>
                  <a:srgbClr val="2FB0B3"/>
                </a:solidFill>
                <a:latin typeface="Lucida Sans" pitchFamily="34" charset="0"/>
              </a:rPr>
              <a:t>Next Steps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62000" y="1905000"/>
            <a:ext cx="7467600" cy="3810000"/>
          </a:xfrm>
        </p:spPr>
        <p:txBody>
          <a:bodyPr>
            <a:normAutofit/>
          </a:bodyPr>
          <a:lstStyle/>
          <a:p>
            <a:pPr marL="0" indent="0"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Next 6 months steps; if you have 50K what you would do first?</a:t>
            </a: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Start detailed building plans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Further development of our business plan and market study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 lvl="1">
              <a:spcBef>
                <a:spcPts val="600"/>
              </a:spcBef>
              <a:spcAft>
                <a:spcPts val="600"/>
              </a:spcAft>
              <a:buSzPct val="100000"/>
              <a:buFont typeface="Calibri" pitchFamily="34" charset="0"/>
              <a:buChar char="●"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Enhance the </a:t>
            </a:r>
            <a:r>
              <a:rPr lang="en-GB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web presence (website, social media, crowd funding)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 lvl="1"/>
            <a:endParaRPr lang="en-GB" sz="2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lvl="1"/>
            <a:endParaRPr lang="en-GB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pic>
        <p:nvPicPr>
          <p:cNvPr id="6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084" y="0"/>
            <a:ext cx="2092449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263439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05000" y="350838"/>
            <a:ext cx="5334000" cy="1020762"/>
          </a:xfrm>
        </p:spPr>
        <p:txBody>
          <a:bodyPr>
            <a:normAutofit/>
          </a:bodyPr>
          <a:lstStyle/>
          <a:p>
            <a:r>
              <a:rPr lang="en-US" sz="3200" b="1" dirty="0">
                <a:solidFill>
                  <a:srgbClr val="2FB0B3"/>
                </a:solidFill>
                <a:latin typeface="Lucida Sans" pitchFamily="34" charset="0"/>
              </a:rPr>
              <a:t>The </a:t>
            </a:r>
            <a:r>
              <a:rPr lang="en-US" sz="3200" b="1" dirty="0" smtClean="0">
                <a:solidFill>
                  <a:srgbClr val="2FB0B3"/>
                </a:solidFill>
                <a:latin typeface="Lucida Sans" pitchFamily="34" charset="0"/>
              </a:rPr>
              <a:t>Core Team</a:t>
            </a:r>
            <a:endParaRPr lang="en-US" sz="3200" b="1" dirty="0">
              <a:solidFill>
                <a:srgbClr val="2FB0B3"/>
              </a:solidFill>
              <a:latin typeface="Lucida Sans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19200" y="1905000"/>
            <a:ext cx="7086600" cy="4572000"/>
          </a:xfrm>
        </p:spPr>
        <p:txBody>
          <a:bodyPr>
            <a:normAutofit/>
          </a:bodyPr>
          <a:lstStyle/>
          <a:p>
            <a:pPr marL="515938" lvl="1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Andreas 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Apostolopoulos (GR), Energy Solutions Manager of the Project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, Electrician &amp; Aerospace Engineer from the ATEI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Chalcis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,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CEO of ILIOFOS 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Co ltd.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specialised in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electric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motricity and production solutions, Chairman of EBA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.</a:t>
            </a:r>
            <a:endParaRPr lang="en-GB" sz="1600" b="1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 marL="515938" lvl="1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Alexis </a:t>
            </a:r>
            <a:r>
              <a:rPr lang="en-GB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Daras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</a:t>
            </a:r>
            <a:r>
              <a:rPr lang="en-GB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(GR-FR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), Leader, Promoter and Inventor of the Project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, graduate in International Relations &amp; Interpretation (FR), Consultant for Tour Operators, Program Director for Yachts, Cruises &amp; River Cruises, Member of the Board of EBA and Associate Partner of CEDECS Ltd (FR) </a:t>
            </a:r>
          </a:p>
          <a:p>
            <a:pPr marL="515938" lvl="1" indent="0">
              <a:spcBef>
                <a:spcPts val="600"/>
              </a:spcBef>
              <a:spcAft>
                <a:spcPts val="300"/>
              </a:spcAft>
              <a:buNone/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Athanase </a:t>
            </a:r>
            <a:r>
              <a:rPr lang="en-GB" sz="16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Contargyris</a:t>
            </a: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 (GR), Financial and Exploitation Manager of the Project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, Master in Management Sc. </a:t>
            </a:r>
            <a:r>
              <a:rPr lang="en-GB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of 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ΗΕC (FR) and graduate in Law (FR), senior expert in European R&amp;D and innovation projects and on SMEs support, </a:t>
            </a:r>
            <a:r>
              <a:rPr lang="en-U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Member of the Board of EBA, Founder and General Manager of DIALOGOS Ltd (GR) and CEDECS Ltd (FR</a:t>
            </a:r>
            <a:r>
              <a:rPr lang="en-U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)</a:t>
            </a:r>
            <a:endParaRPr lang="en-US" sz="16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  <a:p>
            <a:pPr marL="342900" lvl="1" indent="-342900">
              <a:spcBef>
                <a:spcPts val="60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GB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Lucida Sans" pitchFamily="34" charset="0"/>
              </a:rPr>
              <a:t>Key associate members: EBA’s members &amp; partners &amp; CEDECS</a:t>
            </a:r>
          </a:p>
          <a:p>
            <a:pPr marL="457200" lvl="1" indent="0">
              <a:spcBef>
                <a:spcPts val="600"/>
              </a:spcBef>
              <a:spcAft>
                <a:spcPts val="300"/>
              </a:spcAft>
              <a:buNone/>
            </a:pP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Lucida Sans" pitchFamily="34" charset="0"/>
            </a:endParaRP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xmlns="" id="{634E7FAA-2D91-4A04-AD3E-54DF014A33B1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rcRect l="7692" r="7692"/>
          <a:stretch>
            <a:fillRect/>
          </a:stretch>
        </p:blipFill>
        <p:spPr>
          <a:xfrm>
            <a:off x="838200" y="1981200"/>
            <a:ext cx="838200" cy="990600"/>
          </a:xfrm>
          <a:prstGeom prst="rect">
            <a:avLst/>
          </a:prstGeom>
        </p:spPr>
      </p:pic>
      <p:pic>
        <p:nvPicPr>
          <p:cNvPr id="7" name="Εικόνα 6">
            <a:extLst>
              <a:ext uri="{FF2B5EF4-FFF2-40B4-BE49-F238E27FC236}">
                <a16:creationId xmlns:a16="http://schemas.microsoft.com/office/drawing/2014/main" xmlns="" id="{75BF4FA9-DED2-480E-B587-098721C30252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rcRect l="7692"/>
          <a:stretch>
            <a:fillRect/>
          </a:stretch>
        </p:blipFill>
        <p:spPr>
          <a:xfrm>
            <a:off x="838200" y="4419600"/>
            <a:ext cx="914400" cy="990600"/>
          </a:xfrm>
          <a:prstGeom prst="rect">
            <a:avLst/>
          </a:prstGeom>
        </p:spPr>
      </p:pic>
      <p:pic>
        <p:nvPicPr>
          <p:cNvPr id="2050" name="Picture 2" descr="F:\Vantage 2018 Contract, Biography &amp; TD Handbook\Alexis Daras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830865" y="3048000"/>
            <a:ext cx="769335" cy="1155700"/>
          </a:xfrm>
          <a:prstGeom prst="rect">
            <a:avLst/>
          </a:prstGeom>
          <a:noFill/>
        </p:spPr>
      </p:pic>
      <p:pic>
        <p:nvPicPr>
          <p:cNvPr id="8" name="Εικόνα 3">
            <a:extLst>
              <a:ext uri="{FF2B5EF4-FFF2-40B4-BE49-F238E27FC236}">
                <a16:creationId xmlns:a16="http://schemas.microsoft.com/office/drawing/2014/main" xmlns="" id="{4796AA6A-E7D3-4B28-B8B4-D838F64C300B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32084" y="0"/>
            <a:ext cx="2092449" cy="114300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extLst>
      <p:ext uri="{BB962C8B-B14F-4D97-AF65-F5344CB8AC3E}">
        <p14:creationId xmlns:p14="http://schemas.microsoft.com/office/powerpoint/2010/main" xmlns="" val="2860514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2501</TotalTime>
  <Words>1061</Words>
  <Application>Microsoft Office PowerPoint</Application>
  <PresentationFormat>On-screen Show (4:3)</PresentationFormat>
  <Paragraphs>117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Slide 1</vt:lpstr>
      <vt:lpstr>Electric Boat Association  of Greece</vt:lpstr>
      <vt:lpstr>EBA’s Members  &amp; Partners</vt:lpstr>
      <vt:lpstr>The Problem</vt:lpstr>
      <vt:lpstr>Slide 5</vt:lpstr>
      <vt:lpstr>The e-Penteconter</vt:lpstr>
      <vt:lpstr>… more than an idea</vt:lpstr>
      <vt:lpstr>The e-Penteconter  Construction Budget</vt:lpstr>
      <vt:lpstr>The Competition</vt:lpstr>
      <vt:lpstr>The Market</vt:lpstr>
      <vt:lpstr>The e-Penteconter Financial sustainability</vt:lpstr>
      <vt:lpstr>Impact</vt:lpstr>
      <vt:lpstr>Next Steps</vt:lpstr>
      <vt:lpstr>The Core Team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Who</dc:title>
  <dc:creator>Leda</dc:creator>
  <cp:lastModifiedBy>Nathalie</cp:lastModifiedBy>
  <cp:revision>194</cp:revision>
  <dcterms:created xsi:type="dcterms:W3CDTF">2015-11-24T09:28:25Z</dcterms:created>
  <dcterms:modified xsi:type="dcterms:W3CDTF">2017-12-03T16:14:02Z</dcterms:modified>
</cp:coreProperties>
</file>